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0" r:id="rId1"/>
    <p:sldMasterId id="2147483712" r:id="rId2"/>
  </p:sldMasterIdLst>
  <p:notesMasterIdLst>
    <p:notesMasterId r:id="rId46"/>
  </p:notesMasterIdLst>
  <p:sldIdLst>
    <p:sldId id="1149" r:id="rId3"/>
    <p:sldId id="1139" r:id="rId4"/>
    <p:sldId id="344" r:id="rId5"/>
    <p:sldId id="361" r:id="rId6"/>
    <p:sldId id="362" r:id="rId7"/>
    <p:sldId id="1152" r:id="rId8"/>
    <p:sldId id="355" r:id="rId9"/>
    <p:sldId id="1153" r:id="rId10"/>
    <p:sldId id="280" r:id="rId11"/>
    <p:sldId id="281" r:id="rId12"/>
    <p:sldId id="327" r:id="rId13"/>
    <p:sldId id="284" r:id="rId14"/>
    <p:sldId id="363" r:id="rId15"/>
    <p:sldId id="283" r:id="rId16"/>
    <p:sldId id="364" r:id="rId17"/>
    <p:sldId id="282" r:id="rId18"/>
    <p:sldId id="365" r:id="rId19"/>
    <p:sldId id="285" r:id="rId20"/>
    <p:sldId id="366" r:id="rId21"/>
    <p:sldId id="1154" r:id="rId22"/>
    <p:sldId id="367" r:id="rId23"/>
    <p:sldId id="368" r:id="rId24"/>
    <p:sldId id="1155" r:id="rId25"/>
    <p:sldId id="287" r:id="rId26"/>
    <p:sldId id="288" r:id="rId27"/>
    <p:sldId id="1159" r:id="rId28"/>
    <p:sldId id="289" r:id="rId29"/>
    <p:sldId id="1160" r:id="rId30"/>
    <p:sldId id="290" r:id="rId31"/>
    <p:sldId id="369" r:id="rId32"/>
    <p:sldId id="332" r:id="rId33"/>
    <p:sldId id="1156" r:id="rId34"/>
    <p:sldId id="359" r:id="rId35"/>
    <p:sldId id="370" r:id="rId36"/>
    <p:sldId id="1162" r:id="rId37"/>
    <p:sldId id="1164" r:id="rId38"/>
    <p:sldId id="1158" r:id="rId39"/>
    <p:sldId id="358" r:id="rId40"/>
    <p:sldId id="360" r:id="rId41"/>
    <p:sldId id="1161" r:id="rId42"/>
    <p:sldId id="1163" r:id="rId43"/>
    <p:sldId id="1165" r:id="rId44"/>
    <p:sldId id="1144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Helvetica Neue" panose="02000503000000020004" pitchFamily="2" charset="0"/>
      <p:regular r:id="rId57"/>
      <p:bold r:id="rId58"/>
      <p:italic r:id="rId59"/>
      <p:boldItalic r:id="rId60"/>
    </p:embeddedFont>
    <p:embeddedFont>
      <p:font typeface="Helvetica Neue Light" panose="02000403000000020004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202024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1"/>
    <p:restoredTop sz="94764"/>
  </p:normalViewPr>
  <p:slideViewPr>
    <p:cSldViewPr snapToGrid="0">
      <p:cViewPr varScale="1">
        <p:scale>
          <a:sx n="148" d="100"/>
          <a:sy n="148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62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462b1c8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9462b1c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33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20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794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9462b1c8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59462b1c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75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525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40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60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75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5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93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462b1c8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59462b1c8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023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09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418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3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462b1c83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9462b1c8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5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39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462b1c8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9462b1c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9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9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9462b1c8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9462b1c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422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46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613A59-5CE2-A54B-A893-B6B69D9B3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3999" cy="514349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035D8C0-B617-264C-A366-33A42B877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69590A9-17EF-7644-BC7C-B09A3A3B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815D00-E8F1-1242-B422-E22C6793D0AB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2C84F13-3854-F14D-B0F1-EB43EE0CE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DCE3A26-13E0-EC4D-9326-B08EA12B2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0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-68826" y="0"/>
            <a:ext cx="9212826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1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25" r:id="rId2"/>
    <p:sldLayoutId id="2147483726" r:id="rId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077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2.docs.influxdata.com/v2.0/reference/line-protoco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v1.12/introduction/installa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docs.influxdata.com/telegraf/latest/introduction/installatio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ata-modeling-made/978193550448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5" y="1644254"/>
            <a:ext cx="3972854" cy="1346992"/>
          </a:xfrm>
        </p:spPr>
        <p:txBody>
          <a:bodyPr/>
          <a:lstStyle/>
          <a:p>
            <a:r>
              <a:rPr lang="en-US" sz="3200" dirty="0"/>
              <a:t>Data Ingestion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A1AA552-DFBD-3343-9662-E3067210C495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59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type of measurement is the title of the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50F1-D6BE-3D45-9150-313A6617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4" name="Google Shape;419;p51" descr="Image">
            <a:extLst>
              <a:ext uri="{FF2B5EF4-FFF2-40B4-BE49-F238E27FC236}">
                <a16:creationId xmlns:a16="http://schemas.microsoft.com/office/drawing/2014/main" id="{3ABAF962-908E-C14E-82AF-DE05069E3B4C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15" t="6152" r="3106" b="7396"/>
          <a:stretch/>
        </p:blipFill>
        <p:spPr>
          <a:xfrm>
            <a:off x="463539" y="1194847"/>
            <a:ext cx="7945523" cy="34380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25CE778-8F61-594A-BDDA-A3BE0CD7D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399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A56E1-E298-C743-8512-2B19BBF0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31457C4-B80A-D947-9B91-9AC38EC0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1320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728" t="6997" b="3763"/>
          <a:stretch/>
        </p:blipFill>
        <p:spPr>
          <a:xfrm>
            <a:off x="463539" y="1244340"/>
            <a:ext cx="8208349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Time stamps are on the X-Axis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F924C-9660-B044-B03E-78CF469CA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BA94043-825E-4B49-BBE5-643F7BF75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5619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 (better if the time the data is observed)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B5E76-6538-1048-8149-6AA4D2FCB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2E94012-65FF-704F-AA2B-2D94FA8E8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445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3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98" t="6979" b="7514"/>
          <a:stretch/>
        </p:blipFill>
        <p:spPr>
          <a:xfrm>
            <a:off x="463539" y="1244339"/>
            <a:ext cx="8208349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is on the Y-Axis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4D2D0-A5CD-E549-856E-8CCB7870D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DB3D561-8969-0741-A734-0AF34F4F2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5691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B2207-B6FB-AA46-848C-C2F9E5528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3FAFFD6-FD10-B84B-BA84-B40449C4E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64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88" t="6978" b="7514"/>
          <a:stretch/>
        </p:blipFill>
        <p:spPr>
          <a:xfrm>
            <a:off x="463540" y="1244339"/>
            <a:ext cx="8208348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Legend distinguishes the three time series in the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A8C51-81D6-C04A-9F98-81785E04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BAB33C8-579D-9B4C-BC28-1EF0EA8F6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8181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81F9-B26D-5C42-84FC-BC0CFC9C3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EE7CE72-EBEA-134B-9894-2BDDE2DCC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8778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5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27" t="6997" b="6014"/>
          <a:stretch/>
        </p:blipFill>
        <p:spPr>
          <a:xfrm>
            <a:off x="463539" y="1244340"/>
            <a:ext cx="8208349" cy="34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 series in the graph thus is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CE927-A254-8442-A58F-F278F0635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3A116A4-E5AF-2549-9281-B16AA83BA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110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 in time order grouped by measurements, tags and fields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1462-70D1-174D-88D2-4CB2F555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830BF-E20E-2142-9B3D-FDAA9CEB2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1480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Logical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094C3BF-1409-BA40-8BA6-C5B30949AD14}"/>
              </a:ext>
            </a:extLst>
          </p:cNvPr>
          <p:cNvSpPr/>
          <p:nvPr/>
        </p:nvSpPr>
        <p:spPr>
          <a:xfrm>
            <a:off x="5040333" y="1935297"/>
            <a:ext cx="639838" cy="666492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high level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low level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pairs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represent data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data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nanosecond precision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</a:t>
            </a:r>
            <a:r>
              <a:rPr lang="en-US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measurement+tags+field</a:t>
            </a:r>
            <a:r>
              <a:rPr lang="en-US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keys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56279-A7BD-4A43-82C6-E5EC67A9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E17049B-E52B-5E4C-BE8F-E5ADCEBDA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743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model vs ingestion &amp;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96295-B64F-5445-98C0-3D5739C7B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2977504" y="1534654"/>
            <a:ext cx="3025211" cy="2970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28526-C7FF-4247-9FA5-8548E9B67D56}"/>
              </a:ext>
            </a:extLst>
          </p:cNvPr>
          <p:cNvSpPr/>
          <p:nvPr/>
        </p:nvSpPr>
        <p:spPr>
          <a:xfrm>
            <a:off x="908335" y="1929337"/>
            <a:ext cx="182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C881C-5065-8548-BCEB-06122E4C4C9E}"/>
              </a:ext>
            </a:extLst>
          </p:cNvPr>
          <p:cNvSpPr/>
          <p:nvPr/>
        </p:nvSpPr>
        <p:spPr>
          <a:xfrm>
            <a:off x="6500038" y="1731016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Buckets</a:t>
            </a:r>
          </a:p>
          <a:p>
            <a:pPr lvl="0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(set of series)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0585FD4-B764-0B4B-AD4B-78BD6C551827}"/>
              </a:ext>
            </a:extLst>
          </p:cNvPr>
          <p:cNvSpPr/>
          <p:nvPr/>
        </p:nvSpPr>
        <p:spPr>
          <a:xfrm>
            <a:off x="2671567" y="1773545"/>
            <a:ext cx="293671" cy="1511915"/>
          </a:xfrm>
          <a:prstGeom prst="rightBrace">
            <a:avLst>
              <a:gd name="adj1" fmla="val 40918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9B4058-02D3-3F4E-B9F1-A49F069B5D93}"/>
              </a:ext>
            </a:extLst>
          </p:cNvPr>
          <p:cNvSpPr/>
          <p:nvPr/>
        </p:nvSpPr>
        <p:spPr>
          <a:xfrm>
            <a:off x="5986130" y="2445486"/>
            <a:ext cx="1137684" cy="382964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684" h="723014">
                <a:moveTo>
                  <a:pt x="1137684" y="0"/>
                </a:moveTo>
                <a:cubicBezTo>
                  <a:pt x="822251" y="16835"/>
                  <a:pt x="506818" y="33670"/>
                  <a:pt x="499730" y="85061"/>
                </a:cubicBezTo>
                <a:cubicBezTo>
                  <a:pt x="492642" y="136452"/>
                  <a:pt x="1065028" y="249865"/>
                  <a:pt x="1095154" y="308344"/>
                </a:cubicBezTo>
                <a:cubicBezTo>
                  <a:pt x="1125280" y="366823"/>
                  <a:pt x="863010" y="366823"/>
                  <a:pt x="680484" y="435935"/>
                </a:cubicBezTo>
                <a:cubicBezTo>
                  <a:pt x="497958" y="505047"/>
                  <a:pt x="248979" y="614030"/>
                  <a:pt x="0" y="723014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9AEEA7-FCED-734D-A952-B2695D0188F9}"/>
              </a:ext>
            </a:extLst>
          </p:cNvPr>
          <p:cNvSpPr/>
          <p:nvPr/>
        </p:nvSpPr>
        <p:spPr>
          <a:xfrm>
            <a:off x="5071730" y="1093600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5BA416-0F6D-3E45-836B-F072AF6D4241}"/>
              </a:ext>
            </a:extLst>
          </p:cNvPr>
          <p:cNvSpPr/>
          <p:nvPr/>
        </p:nvSpPr>
        <p:spPr>
          <a:xfrm>
            <a:off x="4643012" y="1448389"/>
            <a:ext cx="1223142" cy="1083719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42" h="2045999">
                <a:moveTo>
                  <a:pt x="1223142" y="0"/>
                </a:moveTo>
                <a:cubicBezTo>
                  <a:pt x="907709" y="16835"/>
                  <a:pt x="592276" y="33670"/>
                  <a:pt x="585188" y="85061"/>
                </a:cubicBezTo>
                <a:cubicBezTo>
                  <a:pt x="578100" y="136452"/>
                  <a:pt x="1150486" y="249865"/>
                  <a:pt x="1180612" y="308344"/>
                </a:cubicBezTo>
                <a:cubicBezTo>
                  <a:pt x="1210738" y="366823"/>
                  <a:pt x="948468" y="366823"/>
                  <a:pt x="765942" y="435935"/>
                </a:cubicBezTo>
                <a:cubicBezTo>
                  <a:pt x="583416" y="505047"/>
                  <a:pt x="26789" y="1517534"/>
                  <a:pt x="0" y="2045999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34839231-E7B1-E342-AAA5-D1D34D78B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5562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66D5497-2496-DA47-8E51-10B3A6E3CAEF}"/>
              </a:ext>
            </a:extLst>
          </p:cNvPr>
          <p:cNvSpPr/>
          <p:nvPr/>
        </p:nvSpPr>
        <p:spPr>
          <a:xfrm>
            <a:off x="4707809" y="2146254"/>
            <a:ext cx="2387670" cy="1666277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  <a:gd name="connsiteX0" fmla="*/ 81225 w 930208"/>
              <a:gd name="connsiteY0" fmla="*/ 198717 h 1169629"/>
              <a:gd name="connsiteX1" fmla="*/ 81225 w 930208"/>
              <a:gd name="connsiteY1" fmla="*/ 1059954 h 1169629"/>
              <a:gd name="connsiteX2" fmla="*/ 719179 w 930208"/>
              <a:gd name="connsiteY2" fmla="*/ 1070587 h 1169629"/>
              <a:gd name="connsiteX3" fmla="*/ 921197 w 930208"/>
              <a:gd name="connsiteY3" fmla="*/ 262512 h 1169629"/>
              <a:gd name="connsiteX4" fmla="*/ 742773 w 930208"/>
              <a:gd name="connsiteY4" fmla="*/ 1391 h 1169629"/>
              <a:gd name="connsiteX5" fmla="*/ 81225 w 930208"/>
              <a:gd name="connsiteY5" fmla="*/ 198717 h 1169629"/>
              <a:gd name="connsiteX0" fmla="*/ 72188 w 921171"/>
              <a:gd name="connsiteY0" fmla="*/ 197899 h 1168811"/>
              <a:gd name="connsiteX1" fmla="*/ 72188 w 921171"/>
              <a:gd name="connsiteY1" fmla="*/ 1059136 h 1168811"/>
              <a:gd name="connsiteX2" fmla="*/ 710142 w 921171"/>
              <a:gd name="connsiteY2" fmla="*/ 1069769 h 1168811"/>
              <a:gd name="connsiteX3" fmla="*/ 912160 w 921171"/>
              <a:gd name="connsiteY3" fmla="*/ 261694 h 1168811"/>
              <a:gd name="connsiteX4" fmla="*/ 733736 w 921171"/>
              <a:gd name="connsiteY4" fmla="*/ 573 h 1168811"/>
              <a:gd name="connsiteX5" fmla="*/ 585903 w 921171"/>
              <a:gd name="connsiteY5" fmla="*/ 321260 h 1168811"/>
              <a:gd name="connsiteX6" fmla="*/ 72188 w 921171"/>
              <a:gd name="connsiteY6" fmla="*/ 197899 h 1168811"/>
              <a:gd name="connsiteX0" fmla="*/ 82438 w 958688"/>
              <a:gd name="connsiteY0" fmla="*/ 198198 h 1246575"/>
              <a:gd name="connsiteX1" fmla="*/ 82438 w 958688"/>
              <a:gd name="connsiteY1" fmla="*/ 1059435 h 1246575"/>
              <a:gd name="connsiteX2" fmla="*/ 873339 w 958688"/>
              <a:gd name="connsiteY2" fmla="*/ 1183086 h 1246575"/>
              <a:gd name="connsiteX3" fmla="*/ 922410 w 958688"/>
              <a:gd name="connsiteY3" fmla="*/ 261993 h 1246575"/>
              <a:gd name="connsiteX4" fmla="*/ 743986 w 958688"/>
              <a:gd name="connsiteY4" fmla="*/ 872 h 1246575"/>
              <a:gd name="connsiteX5" fmla="*/ 596153 w 958688"/>
              <a:gd name="connsiteY5" fmla="*/ 321559 h 1246575"/>
              <a:gd name="connsiteX6" fmla="*/ 82438 w 958688"/>
              <a:gd name="connsiteY6" fmla="*/ 198198 h 1246575"/>
              <a:gd name="connsiteX0" fmla="*/ 93803 w 971204"/>
              <a:gd name="connsiteY0" fmla="*/ 198198 h 1296251"/>
              <a:gd name="connsiteX1" fmla="*/ 76423 w 971204"/>
              <a:gd name="connsiteY1" fmla="*/ 1172452 h 1296251"/>
              <a:gd name="connsiteX2" fmla="*/ 884704 w 971204"/>
              <a:gd name="connsiteY2" fmla="*/ 1183086 h 1296251"/>
              <a:gd name="connsiteX3" fmla="*/ 933775 w 971204"/>
              <a:gd name="connsiteY3" fmla="*/ 261993 h 1296251"/>
              <a:gd name="connsiteX4" fmla="*/ 755351 w 971204"/>
              <a:gd name="connsiteY4" fmla="*/ 872 h 1296251"/>
              <a:gd name="connsiteX5" fmla="*/ 607518 w 971204"/>
              <a:gd name="connsiteY5" fmla="*/ 321559 h 1296251"/>
              <a:gd name="connsiteX6" fmla="*/ 93803 w 971204"/>
              <a:gd name="connsiteY6" fmla="*/ 198198 h 129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4" h="1296251">
                <a:moveTo>
                  <a:pt x="93803" y="198198"/>
                </a:moveTo>
                <a:cubicBezTo>
                  <a:pt x="5287" y="340013"/>
                  <a:pt x="-55394" y="1008304"/>
                  <a:pt x="76423" y="1172452"/>
                </a:cubicBezTo>
                <a:cubicBezTo>
                  <a:pt x="208240" y="1336600"/>
                  <a:pt x="741812" y="1334829"/>
                  <a:pt x="884704" y="1183086"/>
                </a:cubicBezTo>
                <a:cubicBezTo>
                  <a:pt x="1027596" y="1031343"/>
                  <a:pt x="955334" y="459029"/>
                  <a:pt x="933775" y="261993"/>
                </a:cubicBezTo>
                <a:cubicBezTo>
                  <a:pt x="912216" y="64957"/>
                  <a:pt x="809727" y="-9056"/>
                  <a:pt x="755351" y="872"/>
                </a:cubicBezTo>
                <a:cubicBezTo>
                  <a:pt x="700975" y="10800"/>
                  <a:pt x="717776" y="288671"/>
                  <a:pt x="607518" y="321559"/>
                </a:cubicBezTo>
                <a:cubicBezTo>
                  <a:pt x="497260" y="354447"/>
                  <a:pt x="182319" y="56383"/>
                  <a:pt x="93803" y="198198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31641-CCA7-3C47-A265-58B1F006B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59" name="Google Shape;459;p57"/>
          <p:cNvSpPr txBox="1"/>
          <p:nvPr/>
        </p:nvSpPr>
        <p:spPr>
          <a:xfrm>
            <a:off x="102800" y="2295791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353824" y="3444766"/>
            <a:ext cx="1779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Measurement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1" name="Google Shape;461;p57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58205" y="2997343"/>
            <a:ext cx="674623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090FEE8-6977-C143-ACBF-75F2973BF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6583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499D39B-8E18-AF4F-A722-335A48705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6739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55045B-2FA9-EF4C-8DF9-BD1E8612CC25}"/>
              </a:ext>
            </a:extLst>
          </p:cNvPr>
          <p:cNvSpPr/>
          <p:nvPr/>
        </p:nvSpPr>
        <p:spPr>
          <a:xfrm>
            <a:off x="3211274" y="1801208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FBA0C48-3257-C14D-B4D1-FE0E3199376F}"/>
              </a:ext>
            </a:extLst>
          </p:cNvPr>
          <p:cNvSpPr/>
          <p:nvPr/>
        </p:nvSpPr>
        <p:spPr>
          <a:xfrm rot="10800000" flipV="1">
            <a:off x="3791187" y="2170540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369507D-86F8-2848-85C6-86C424A7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640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C3257F0-B5A7-0C43-B2ED-94400C861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2627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F962B-8BB9-F143-B60C-857FDE25964E}"/>
              </a:ext>
            </a:extLst>
          </p:cNvPr>
          <p:cNvSpPr/>
          <p:nvPr/>
        </p:nvSpPr>
        <p:spPr>
          <a:xfrm>
            <a:off x="5800565" y="1743680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93A0CC-0393-4B4A-8696-5D1AE7D3D1E6}"/>
              </a:ext>
            </a:extLst>
          </p:cNvPr>
          <p:cNvSpPr/>
          <p:nvPr/>
        </p:nvSpPr>
        <p:spPr>
          <a:xfrm rot="10800000" flipV="1">
            <a:off x="6380478" y="2113012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76;p59">
            <a:extLst>
              <a:ext uri="{FF2B5EF4-FFF2-40B4-BE49-F238E27FC236}">
                <a16:creationId xmlns:a16="http://schemas.microsoft.com/office/drawing/2014/main" id="{2DD78E70-BA51-F34B-919F-9E1C1DB0451E}"/>
              </a:ext>
            </a:extLst>
          </p:cNvPr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5998A173-6FD7-DA43-B2BC-A322FB7B2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6476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8218E-F6D4-BC40-96B6-E4D697985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83" name="Google Shape;483;p60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idle=1.667,system=2342.2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7058162" y="3281188"/>
            <a:ext cx="1527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timestamp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5" name="Google Shape;485;p60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484336" y="2938685"/>
            <a:ext cx="674623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C31117-C18F-FF4A-96DD-70AD4ED20528}"/>
              </a:ext>
            </a:extLst>
          </p:cNvPr>
          <p:cNvSpPr/>
          <p:nvPr/>
        </p:nvSpPr>
        <p:spPr>
          <a:xfrm>
            <a:off x="193333" y="4345076"/>
            <a:ext cx="7085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0" lvl="0">
              <a:spcBef>
                <a:spcPts val="800"/>
              </a:spcBef>
              <a:buClr>
                <a:srgbClr val="FFFFFF"/>
              </a:buClr>
              <a:buSzPts val="2100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8841F6B-36DC-AF4B-8EA6-646D75388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2216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DB144-F27C-EE42-808A-744EEE9DD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436323" y="1343268"/>
            <a:ext cx="3025211" cy="297077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57E49D7-06AC-BE48-992C-3B2DB7B48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7263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24;p56">
            <a:extLst>
              <a:ext uri="{FF2B5EF4-FFF2-40B4-BE49-F238E27FC236}">
                <a16:creationId xmlns:a16="http://schemas.microsoft.com/office/drawing/2014/main" id="{B77324A5-13A3-D84D-B45D-52F7EA60F197}"/>
              </a:ext>
            </a:extLst>
          </p:cNvPr>
          <p:cNvSpPr/>
          <p:nvPr/>
        </p:nvSpPr>
        <p:spPr>
          <a:xfrm>
            <a:off x="1512802" y="284799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327;p56">
            <a:extLst>
              <a:ext uri="{FF2B5EF4-FFF2-40B4-BE49-F238E27FC236}">
                <a16:creationId xmlns:a16="http://schemas.microsoft.com/office/drawing/2014/main" id="{E626720A-B196-6D46-94A8-4A3953C4C336}"/>
              </a:ext>
            </a:extLst>
          </p:cNvPr>
          <p:cNvSpPr/>
          <p:nvPr/>
        </p:nvSpPr>
        <p:spPr>
          <a:xfrm>
            <a:off x="2709681" y="2843500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>
                <a:latin typeface="Arial" panose="020B0604020202020204" pitchFamily="34" charset="0"/>
                <a:cs typeface="Arial" panose="020B0604020202020204" pitchFamily="34" charset="0"/>
              </a:rPr>
              <a:t>Bucket physical view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79AE-062E-5E4C-8969-4FC4FD0CA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Best for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 selection and aggregation thanks to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Disk + Memory locality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Cache locality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1820-779F-DA4E-917A-3CEE73B19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35" name="Google Shape;324;p56">
            <a:extLst>
              <a:ext uri="{FF2B5EF4-FFF2-40B4-BE49-F238E27FC236}">
                <a16:creationId xmlns:a16="http://schemas.microsoft.com/office/drawing/2014/main" id="{414B55ED-1C08-004A-9B02-CCF5BA94A958}"/>
              </a:ext>
            </a:extLst>
          </p:cNvPr>
          <p:cNvSpPr/>
          <p:nvPr/>
        </p:nvSpPr>
        <p:spPr>
          <a:xfrm>
            <a:off x="315923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325;p56">
            <a:extLst>
              <a:ext uri="{FF2B5EF4-FFF2-40B4-BE49-F238E27FC236}">
                <a16:creationId xmlns:a16="http://schemas.microsoft.com/office/drawing/2014/main" id="{DB0D9035-1684-5F4C-B991-ADF773FFF7E6}"/>
              </a:ext>
            </a:extLst>
          </p:cNvPr>
          <p:cNvSpPr/>
          <p:nvPr/>
        </p:nvSpPr>
        <p:spPr>
          <a:xfrm>
            <a:off x="6300318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326;p56">
            <a:extLst>
              <a:ext uri="{FF2B5EF4-FFF2-40B4-BE49-F238E27FC236}">
                <a16:creationId xmlns:a16="http://schemas.microsoft.com/office/drawing/2014/main" id="{ED7FBF3A-A196-C241-8CCA-AC0F9A5F25FA}"/>
              </a:ext>
            </a:extLst>
          </p:cNvPr>
          <p:cNvSpPr/>
          <p:nvPr/>
        </p:nvSpPr>
        <p:spPr>
          <a:xfrm>
            <a:off x="5103439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327;p56">
            <a:extLst>
              <a:ext uri="{FF2B5EF4-FFF2-40B4-BE49-F238E27FC236}">
                <a16:creationId xmlns:a16="http://schemas.microsoft.com/office/drawing/2014/main" id="{0447D083-2406-CF42-9481-12802D4E6CA7}"/>
              </a:ext>
            </a:extLst>
          </p:cNvPr>
          <p:cNvSpPr/>
          <p:nvPr/>
        </p:nvSpPr>
        <p:spPr>
          <a:xfrm>
            <a:off x="3906560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328;p56">
            <a:extLst>
              <a:ext uri="{FF2B5EF4-FFF2-40B4-BE49-F238E27FC236}">
                <a16:creationId xmlns:a16="http://schemas.microsoft.com/office/drawing/2014/main" id="{1AD7D5E8-598B-7F43-B299-6FC6ABFB691E}"/>
              </a:ext>
            </a:extLst>
          </p:cNvPr>
          <p:cNvSpPr txBox="1"/>
          <p:nvPr/>
        </p:nvSpPr>
        <p:spPr>
          <a:xfrm>
            <a:off x="422974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329;p56">
            <a:extLst>
              <a:ext uri="{FF2B5EF4-FFF2-40B4-BE49-F238E27FC236}">
                <a16:creationId xmlns:a16="http://schemas.microsoft.com/office/drawing/2014/main" id="{1F28534A-4BE0-3D47-8896-A510D5C0A6FD}"/>
              </a:ext>
            </a:extLst>
          </p:cNvPr>
          <p:cNvSpPr txBox="1"/>
          <p:nvPr/>
        </p:nvSpPr>
        <p:spPr>
          <a:xfrm>
            <a:off x="2726735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serverB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330;p56">
            <a:extLst>
              <a:ext uri="{FF2B5EF4-FFF2-40B4-BE49-F238E27FC236}">
                <a16:creationId xmlns:a16="http://schemas.microsoft.com/office/drawing/2014/main" id="{8470EA7F-05FF-AD4C-824B-E3A122C160ED}"/>
              </a:ext>
            </a:extLst>
          </p:cNvPr>
          <p:cNvSpPr txBox="1"/>
          <p:nvPr/>
        </p:nvSpPr>
        <p:spPr>
          <a:xfrm>
            <a:off x="3944362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331;p56">
            <a:extLst>
              <a:ext uri="{FF2B5EF4-FFF2-40B4-BE49-F238E27FC236}">
                <a16:creationId xmlns:a16="http://schemas.microsoft.com/office/drawing/2014/main" id="{C79F7B57-E58C-2F4D-814B-E5D162FE95BB}"/>
              </a:ext>
            </a:extLst>
          </p:cNvPr>
          <p:cNvSpPr txBox="1"/>
          <p:nvPr/>
        </p:nvSpPr>
        <p:spPr>
          <a:xfrm>
            <a:off x="6417236" y="321848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1.667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332;p56">
            <a:extLst>
              <a:ext uri="{FF2B5EF4-FFF2-40B4-BE49-F238E27FC236}">
                <a16:creationId xmlns:a16="http://schemas.microsoft.com/office/drawing/2014/main" id="{69052B0B-276B-D545-A15E-72D0DA12BE3D}"/>
              </a:ext>
            </a:extLst>
          </p:cNvPr>
          <p:cNvSpPr txBox="1"/>
          <p:nvPr/>
        </p:nvSpPr>
        <p:spPr>
          <a:xfrm>
            <a:off x="411107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_time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333;p56">
            <a:extLst>
              <a:ext uri="{FF2B5EF4-FFF2-40B4-BE49-F238E27FC236}">
                <a16:creationId xmlns:a16="http://schemas.microsoft.com/office/drawing/2014/main" id="{76822E3B-8E44-B44B-A0AC-BA7870B5F42B}"/>
              </a:ext>
            </a:extLst>
          </p:cNvPr>
          <p:cNvSpPr txBox="1"/>
          <p:nvPr/>
        </p:nvSpPr>
        <p:spPr>
          <a:xfrm>
            <a:off x="2714821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334;p56">
            <a:extLst>
              <a:ext uri="{FF2B5EF4-FFF2-40B4-BE49-F238E27FC236}">
                <a16:creationId xmlns:a16="http://schemas.microsoft.com/office/drawing/2014/main" id="{04F02A54-EDD7-7744-8B76-8267B4B9A6A6}"/>
              </a:ext>
            </a:extLst>
          </p:cNvPr>
          <p:cNvSpPr txBox="1"/>
          <p:nvPr/>
        </p:nvSpPr>
        <p:spPr>
          <a:xfrm>
            <a:off x="3995779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Google Shape;335;p56">
            <a:extLst>
              <a:ext uri="{FF2B5EF4-FFF2-40B4-BE49-F238E27FC236}">
                <a16:creationId xmlns:a16="http://schemas.microsoft.com/office/drawing/2014/main" id="{ED7653EA-84B3-5B4B-BD7F-B19ACE4A930B}"/>
              </a:ext>
            </a:extLst>
          </p:cNvPr>
          <p:cNvSpPr txBox="1"/>
          <p:nvPr/>
        </p:nvSpPr>
        <p:spPr>
          <a:xfrm>
            <a:off x="6405227" y="283610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336;p56">
            <a:extLst>
              <a:ext uri="{FF2B5EF4-FFF2-40B4-BE49-F238E27FC236}">
                <a16:creationId xmlns:a16="http://schemas.microsoft.com/office/drawing/2014/main" id="{AEE4203C-8CBC-4D48-8613-88844D5ED156}"/>
              </a:ext>
            </a:extLst>
          </p:cNvPr>
          <p:cNvSpPr txBox="1"/>
          <p:nvPr/>
        </p:nvSpPr>
        <p:spPr>
          <a:xfrm>
            <a:off x="422815" y="357759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1492…0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337;p56">
            <a:extLst>
              <a:ext uri="{FF2B5EF4-FFF2-40B4-BE49-F238E27FC236}">
                <a16:creationId xmlns:a16="http://schemas.microsoft.com/office/drawing/2014/main" id="{EDAEE85C-CAB6-4349-98FE-18B15CEE0919}"/>
              </a:ext>
            </a:extLst>
          </p:cNvPr>
          <p:cNvSpPr txBox="1"/>
          <p:nvPr/>
        </p:nvSpPr>
        <p:spPr>
          <a:xfrm>
            <a:off x="2726529" y="35862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serverA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Google Shape;338;p56">
            <a:extLst>
              <a:ext uri="{FF2B5EF4-FFF2-40B4-BE49-F238E27FC236}">
                <a16:creationId xmlns:a16="http://schemas.microsoft.com/office/drawing/2014/main" id="{B50BC86A-6BF6-7540-94E0-32B14377E436}"/>
              </a:ext>
            </a:extLst>
          </p:cNvPr>
          <p:cNvSpPr/>
          <p:nvPr/>
        </p:nvSpPr>
        <p:spPr>
          <a:xfrm>
            <a:off x="7497199" y="2843536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339;p56">
            <a:extLst>
              <a:ext uri="{FF2B5EF4-FFF2-40B4-BE49-F238E27FC236}">
                <a16:creationId xmlns:a16="http://schemas.microsoft.com/office/drawing/2014/main" id="{2FBF745A-E0B5-1D47-AD86-E1676255C63F}"/>
              </a:ext>
            </a:extLst>
          </p:cNvPr>
          <p:cNvSpPr txBox="1"/>
          <p:nvPr/>
        </p:nvSpPr>
        <p:spPr>
          <a:xfrm>
            <a:off x="3944109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340;p56">
            <a:extLst>
              <a:ext uri="{FF2B5EF4-FFF2-40B4-BE49-F238E27FC236}">
                <a16:creationId xmlns:a16="http://schemas.microsoft.com/office/drawing/2014/main" id="{284980D6-6E04-5048-A405-90ABEC5D5228}"/>
              </a:ext>
            </a:extLst>
          </p:cNvPr>
          <p:cNvSpPr txBox="1"/>
          <p:nvPr/>
        </p:nvSpPr>
        <p:spPr>
          <a:xfrm>
            <a:off x="6416935" y="359923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1789.4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341;p56">
            <a:extLst>
              <a:ext uri="{FF2B5EF4-FFF2-40B4-BE49-F238E27FC236}">
                <a16:creationId xmlns:a16="http://schemas.microsoft.com/office/drawing/2014/main" id="{2F6E561E-D550-1C48-8A9B-36CDFFC26742}"/>
              </a:ext>
            </a:extLst>
          </p:cNvPr>
          <p:cNvSpPr txBox="1"/>
          <p:nvPr/>
        </p:nvSpPr>
        <p:spPr>
          <a:xfrm>
            <a:off x="7634884" y="322282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2342.2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342;p56">
            <a:extLst>
              <a:ext uri="{FF2B5EF4-FFF2-40B4-BE49-F238E27FC236}">
                <a16:creationId xmlns:a16="http://schemas.microsoft.com/office/drawing/2014/main" id="{CD188E8C-9EA7-9F4F-939A-FBFE9706373D}"/>
              </a:ext>
            </a:extLst>
          </p:cNvPr>
          <p:cNvSpPr txBox="1"/>
          <p:nvPr/>
        </p:nvSpPr>
        <p:spPr>
          <a:xfrm>
            <a:off x="7622875" y="284044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343;p56">
            <a:extLst>
              <a:ext uri="{FF2B5EF4-FFF2-40B4-BE49-F238E27FC236}">
                <a16:creationId xmlns:a16="http://schemas.microsoft.com/office/drawing/2014/main" id="{7C38A1B1-99BC-5F4A-9A8E-F840124859F5}"/>
              </a:ext>
            </a:extLst>
          </p:cNvPr>
          <p:cNvSpPr txBox="1"/>
          <p:nvPr/>
        </p:nvSpPr>
        <p:spPr>
          <a:xfrm>
            <a:off x="7634583" y="360357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2.779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345;p56">
            <a:extLst>
              <a:ext uri="{FF2B5EF4-FFF2-40B4-BE49-F238E27FC236}">
                <a16:creationId xmlns:a16="http://schemas.microsoft.com/office/drawing/2014/main" id="{28F1B94C-7716-734E-919C-37B2CB39BC68}"/>
              </a:ext>
            </a:extLst>
          </p:cNvPr>
          <p:cNvSpPr/>
          <p:nvPr/>
        </p:nvSpPr>
        <p:spPr>
          <a:xfrm>
            <a:off x="463499" y="3579819"/>
            <a:ext cx="7989400" cy="3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330;p56">
            <a:extLst>
              <a:ext uri="{FF2B5EF4-FFF2-40B4-BE49-F238E27FC236}">
                <a16:creationId xmlns:a16="http://schemas.microsoft.com/office/drawing/2014/main" id="{2AC848DC-BDF9-324E-BDEA-DE9CE1B23971}"/>
              </a:ext>
            </a:extLst>
          </p:cNvPr>
          <p:cNvSpPr txBox="1"/>
          <p:nvPr/>
        </p:nvSpPr>
        <p:spPr>
          <a:xfrm>
            <a:off x="5140300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334;p56">
            <a:extLst>
              <a:ext uri="{FF2B5EF4-FFF2-40B4-BE49-F238E27FC236}">
                <a16:creationId xmlns:a16="http://schemas.microsoft.com/office/drawing/2014/main" id="{8A3A0DDF-A377-0F4A-9671-1DB9A5CFD2EE}"/>
              </a:ext>
            </a:extLst>
          </p:cNvPr>
          <p:cNvSpPr txBox="1"/>
          <p:nvPr/>
        </p:nvSpPr>
        <p:spPr>
          <a:xfrm>
            <a:off x="5191717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Google Shape;339;p56">
            <a:extLst>
              <a:ext uri="{FF2B5EF4-FFF2-40B4-BE49-F238E27FC236}">
                <a16:creationId xmlns:a16="http://schemas.microsoft.com/office/drawing/2014/main" id="{70540632-E5D0-004B-93FD-6F037666B9A9}"/>
              </a:ext>
            </a:extLst>
          </p:cNvPr>
          <p:cNvSpPr txBox="1"/>
          <p:nvPr/>
        </p:nvSpPr>
        <p:spPr>
          <a:xfrm>
            <a:off x="5140047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336;p56">
            <a:extLst>
              <a:ext uri="{FF2B5EF4-FFF2-40B4-BE49-F238E27FC236}">
                <a16:creationId xmlns:a16="http://schemas.microsoft.com/office/drawing/2014/main" id="{411E5AA0-3803-8E41-9C0A-254AE2E9C3A2}"/>
              </a:ext>
            </a:extLst>
          </p:cNvPr>
          <p:cNvSpPr txBox="1"/>
          <p:nvPr/>
        </p:nvSpPr>
        <p:spPr>
          <a:xfrm>
            <a:off x="1645018" y="395328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337;p56">
            <a:extLst>
              <a:ext uri="{FF2B5EF4-FFF2-40B4-BE49-F238E27FC236}">
                <a16:creationId xmlns:a16="http://schemas.microsoft.com/office/drawing/2014/main" id="{F11EED14-FF22-D546-A4EF-21E54E824CF3}"/>
              </a:ext>
            </a:extLst>
          </p:cNvPr>
          <p:cNvSpPr txBox="1"/>
          <p:nvPr/>
        </p:nvSpPr>
        <p:spPr>
          <a:xfrm>
            <a:off x="2726529" y="396193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Google Shape;339;p56">
            <a:extLst>
              <a:ext uri="{FF2B5EF4-FFF2-40B4-BE49-F238E27FC236}">
                <a16:creationId xmlns:a16="http://schemas.microsoft.com/office/drawing/2014/main" id="{B4C74655-6EF2-BD43-8C75-A01371756DDE}"/>
              </a:ext>
            </a:extLst>
          </p:cNvPr>
          <p:cNvSpPr txBox="1"/>
          <p:nvPr/>
        </p:nvSpPr>
        <p:spPr>
          <a:xfrm>
            <a:off x="3944109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Google Shape;340;p56">
            <a:extLst>
              <a:ext uri="{FF2B5EF4-FFF2-40B4-BE49-F238E27FC236}">
                <a16:creationId xmlns:a16="http://schemas.microsoft.com/office/drawing/2014/main" id="{9F72340F-0B62-CF43-8D99-3ADDBC0B7D14}"/>
              </a:ext>
            </a:extLst>
          </p:cNvPr>
          <p:cNvSpPr txBox="1"/>
          <p:nvPr/>
        </p:nvSpPr>
        <p:spPr>
          <a:xfrm>
            <a:off x="6416935" y="397492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343;p56">
            <a:extLst>
              <a:ext uri="{FF2B5EF4-FFF2-40B4-BE49-F238E27FC236}">
                <a16:creationId xmlns:a16="http://schemas.microsoft.com/office/drawing/2014/main" id="{276468E3-0076-D240-B5F4-E92C0833FACB}"/>
              </a:ext>
            </a:extLst>
          </p:cNvPr>
          <p:cNvSpPr txBox="1"/>
          <p:nvPr/>
        </p:nvSpPr>
        <p:spPr>
          <a:xfrm>
            <a:off x="7634583" y="3979262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339;p56">
            <a:extLst>
              <a:ext uri="{FF2B5EF4-FFF2-40B4-BE49-F238E27FC236}">
                <a16:creationId xmlns:a16="http://schemas.microsoft.com/office/drawing/2014/main" id="{CEF148ED-BC46-CB48-8FFC-FADFA4168567}"/>
              </a:ext>
            </a:extLst>
          </p:cNvPr>
          <p:cNvSpPr txBox="1"/>
          <p:nvPr/>
        </p:nvSpPr>
        <p:spPr>
          <a:xfrm>
            <a:off x="5140047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7CAFBCD-850B-6F4B-8B54-9891428E5A41}"/>
              </a:ext>
            </a:extLst>
          </p:cNvPr>
          <p:cNvSpPr/>
          <p:nvPr/>
        </p:nvSpPr>
        <p:spPr>
          <a:xfrm rot="5400000">
            <a:off x="4313777" y="2709076"/>
            <a:ext cx="176038" cy="3516369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AB9CB-83C8-B04B-B4E7-B8784D84CAE9}"/>
              </a:ext>
            </a:extLst>
          </p:cNvPr>
          <p:cNvSpPr/>
          <p:nvPr/>
        </p:nvSpPr>
        <p:spPr>
          <a:xfrm>
            <a:off x="4038733" y="446548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46846A5-8C92-E24B-82A2-6E367AD6B138}"/>
              </a:ext>
            </a:extLst>
          </p:cNvPr>
          <p:cNvSpPr/>
          <p:nvPr/>
        </p:nvSpPr>
        <p:spPr>
          <a:xfrm rot="5400000">
            <a:off x="7336139" y="3306656"/>
            <a:ext cx="162625" cy="2282637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5E26E8E-1D82-AD4F-843F-66B83F02E637}"/>
              </a:ext>
            </a:extLst>
          </p:cNvPr>
          <p:cNvSpPr/>
          <p:nvPr/>
        </p:nvSpPr>
        <p:spPr>
          <a:xfrm>
            <a:off x="7050290" y="4454856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328;p56">
            <a:extLst>
              <a:ext uri="{FF2B5EF4-FFF2-40B4-BE49-F238E27FC236}">
                <a16:creationId xmlns:a16="http://schemas.microsoft.com/office/drawing/2014/main" id="{2378BE8E-7793-1C49-A69F-FB6CCB76B66A}"/>
              </a:ext>
            </a:extLst>
          </p:cNvPr>
          <p:cNvSpPr txBox="1"/>
          <p:nvPr/>
        </p:nvSpPr>
        <p:spPr>
          <a:xfrm>
            <a:off x="1652729" y="32130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332;p56">
            <a:extLst>
              <a:ext uri="{FF2B5EF4-FFF2-40B4-BE49-F238E27FC236}">
                <a16:creationId xmlns:a16="http://schemas.microsoft.com/office/drawing/2014/main" id="{B1B5E7EA-3CC5-254B-94F4-AA87CC86ACAF}"/>
              </a:ext>
            </a:extLst>
          </p:cNvPr>
          <p:cNvSpPr txBox="1"/>
          <p:nvPr/>
        </p:nvSpPr>
        <p:spPr>
          <a:xfrm>
            <a:off x="1640862" y="28306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Google Shape;336;p56">
            <a:extLst>
              <a:ext uri="{FF2B5EF4-FFF2-40B4-BE49-F238E27FC236}">
                <a16:creationId xmlns:a16="http://schemas.microsoft.com/office/drawing/2014/main" id="{C01B4B75-90E2-CB41-893A-EEB1BED6DEF5}"/>
              </a:ext>
            </a:extLst>
          </p:cNvPr>
          <p:cNvSpPr txBox="1"/>
          <p:nvPr/>
        </p:nvSpPr>
        <p:spPr>
          <a:xfrm>
            <a:off x="1652570" y="358514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336;p56">
            <a:extLst>
              <a:ext uri="{FF2B5EF4-FFF2-40B4-BE49-F238E27FC236}">
                <a16:creationId xmlns:a16="http://schemas.microsoft.com/office/drawing/2014/main" id="{3B5941D7-5CE0-BC4C-92F5-CE4C466449F4}"/>
              </a:ext>
            </a:extLst>
          </p:cNvPr>
          <p:cNvSpPr txBox="1"/>
          <p:nvPr/>
        </p:nvSpPr>
        <p:spPr>
          <a:xfrm>
            <a:off x="431697" y="395930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401F66-1DE8-9E4F-A125-E8227C10F061}"/>
              </a:ext>
            </a:extLst>
          </p:cNvPr>
          <p:cNvSpPr/>
          <p:nvPr/>
        </p:nvSpPr>
        <p:spPr>
          <a:xfrm>
            <a:off x="315923" y="4453634"/>
            <a:ext cx="15424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 = _</a:t>
            </a:r>
            <a:r>
              <a:rPr lang="it-IT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ooter Placeholder 1">
            <a:extLst>
              <a:ext uri="{FF2B5EF4-FFF2-40B4-BE49-F238E27FC236}">
                <a16:creationId xmlns:a16="http://schemas.microsoft.com/office/drawing/2014/main" id="{F160F8E8-E63A-D349-9604-368E51821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6211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7" grpId="0"/>
      <p:bldP spid="48" grpId="0"/>
      <p:bldP spid="50" grpId="0"/>
      <p:bldP spid="51" grpId="0"/>
      <p:bldP spid="52" grpId="0"/>
      <p:bldP spid="54" grpId="0"/>
      <p:bldP spid="56" grpId="0" animBg="1"/>
      <p:bldP spid="56" grpId="1" animBg="1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0" grpId="0"/>
      <p:bldP spid="72" grpId="0"/>
      <p:bldP spid="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t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 line protocol representations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metrics are 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ED039-2F19-B340-AAAE-137F9033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D486EB-EDBF-434A-AEA8-7FE2918FE948}"/>
              </a:ext>
            </a:extLst>
          </p:cNvPr>
          <p:cNvSpPr/>
          <p:nvPr/>
        </p:nvSpPr>
        <p:spPr>
          <a:xfrm>
            <a:off x="1392865" y="1541721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7E9B4-6F1B-1343-BD92-43D9A161681E}"/>
              </a:ext>
            </a:extLst>
          </p:cNvPr>
          <p:cNvSpPr/>
          <p:nvPr/>
        </p:nvSpPr>
        <p:spPr>
          <a:xfrm>
            <a:off x="1924606" y="1572599"/>
            <a:ext cx="4990545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=A price=170 1465839830100400200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A823F-5937-F542-BD91-0AFCA7D92BF6}"/>
              </a:ext>
            </a:extLst>
          </p:cNvPr>
          <p:cNvSpPr/>
          <p:nvPr/>
        </p:nvSpPr>
        <p:spPr>
          <a:xfrm>
            <a:off x="4768298" y="3523703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5FBDD-3BBF-364D-B316-20A7A210DA30}"/>
              </a:ext>
            </a:extLst>
          </p:cNvPr>
          <p:cNvSpPr/>
          <p:nvPr/>
        </p:nvSpPr>
        <p:spPr>
          <a:xfrm>
            <a:off x="2877368" y="3077004"/>
            <a:ext cx="5026307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AA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price=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42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1465839840100400200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391063-E1FC-6C4C-B5F5-B77F51F37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6761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automatically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ingested?</a:t>
            </a: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B819BD9-FC42-0F44-B1AF-43FC5E1F9622}"/>
              </a:ext>
            </a:extLst>
          </p:cNvPr>
          <p:cNvSpPr/>
          <p:nvPr/>
        </p:nvSpPr>
        <p:spPr>
          <a:xfrm>
            <a:off x="5796650" y="2498651"/>
            <a:ext cx="430472" cy="430307"/>
          </a:xfrm>
          <a:custGeom>
            <a:avLst/>
            <a:gdLst>
              <a:gd name="connsiteX0" fmla="*/ 138703 w 430472"/>
              <a:gd name="connsiteY0" fmla="*/ 0 h 430307"/>
              <a:gd name="connsiteX1" fmla="*/ 479 w 430472"/>
              <a:gd name="connsiteY1" fmla="*/ 265814 h 430307"/>
              <a:gd name="connsiteX2" fmla="*/ 181233 w 430472"/>
              <a:gd name="connsiteY2" fmla="*/ 414670 h 430307"/>
              <a:gd name="connsiteX3" fmla="*/ 404517 w 430472"/>
              <a:gd name="connsiteY3" fmla="*/ 393405 h 430307"/>
              <a:gd name="connsiteX4" fmla="*/ 404517 w 430472"/>
              <a:gd name="connsiteY4" fmla="*/ 127591 h 430307"/>
              <a:gd name="connsiteX5" fmla="*/ 213131 w 430472"/>
              <a:gd name="connsiteY5" fmla="*/ 10633 h 43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72" h="430307">
                <a:moveTo>
                  <a:pt x="138703" y="0"/>
                </a:moveTo>
                <a:cubicBezTo>
                  <a:pt x="66047" y="98351"/>
                  <a:pt x="-6609" y="196702"/>
                  <a:pt x="479" y="265814"/>
                </a:cubicBezTo>
                <a:cubicBezTo>
                  <a:pt x="7567" y="334926"/>
                  <a:pt x="113893" y="393405"/>
                  <a:pt x="181233" y="414670"/>
                </a:cubicBezTo>
                <a:cubicBezTo>
                  <a:pt x="248573" y="435935"/>
                  <a:pt x="367303" y="441252"/>
                  <a:pt x="404517" y="393405"/>
                </a:cubicBezTo>
                <a:cubicBezTo>
                  <a:pt x="441731" y="345558"/>
                  <a:pt x="436415" y="191386"/>
                  <a:pt x="404517" y="127591"/>
                </a:cubicBezTo>
                <a:cubicBezTo>
                  <a:pt x="372619" y="63796"/>
                  <a:pt x="292875" y="37214"/>
                  <a:pt x="213131" y="10633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578-64E4-8843-9851-13F69270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F5A2F-D413-F54C-B98D-5EFB9A57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a data collection agent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based on a Plug and Play architecture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offers a variety of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configured from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 UI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and install: </a:t>
            </a:r>
            <a:b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https://docs.influxdata.com/telegraf/latest/introduction/installation/</a:t>
            </a: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B95E-16F2-724B-8C78-365D4895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B8084-39ED-7441-B403-845192978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94" y="1020723"/>
            <a:ext cx="2226095" cy="3083442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10217AF-8057-7649-99FA-D9EADCAA4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0005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Positioning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 the ingestion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65931-6CEB-F144-9C0F-DBDFB3845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2956239" y="1896161"/>
            <a:ext cx="3025211" cy="2970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F9BBF9-8010-DC4B-A7BD-6798D1B77881}"/>
              </a:ext>
            </a:extLst>
          </p:cNvPr>
          <p:cNvSpPr/>
          <p:nvPr/>
        </p:nvSpPr>
        <p:spPr>
          <a:xfrm>
            <a:off x="5039832" y="1319333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US" sz="1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4988440-AF46-754E-B833-B252A9BFDC62}"/>
              </a:ext>
            </a:extLst>
          </p:cNvPr>
          <p:cNvSpPr/>
          <p:nvPr/>
        </p:nvSpPr>
        <p:spPr>
          <a:xfrm>
            <a:off x="4663429" y="1677461"/>
            <a:ext cx="1041991" cy="1201671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1" h="2268686">
                <a:moveTo>
                  <a:pt x="1041991" y="0"/>
                </a:moveTo>
                <a:cubicBezTo>
                  <a:pt x="726558" y="16835"/>
                  <a:pt x="411125" y="33670"/>
                  <a:pt x="404037" y="85061"/>
                </a:cubicBezTo>
                <a:cubicBezTo>
                  <a:pt x="396949" y="136452"/>
                  <a:pt x="969335" y="249865"/>
                  <a:pt x="999461" y="308344"/>
                </a:cubicBezTo>
                <a:cubicBezTo>
                  <a:pt x="1029587" y="366823"/>
                  <a:pt x="751368" y="109211"/>
                  <a:pt x="584791" y="435935"/>
                </a:cubicBezTo>
                <a:cubicBezTo>
                  <a:pt x="418214" y="762659"/>
                  <a:pt x="4430" y="1577567"/>
                  <a:pt x="0" y="2268686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DFADEA0-5FE6-154C-B4B2-A2E6A1FE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3855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measurement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tag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field name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field name to a field value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timestamp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name,timestamp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value —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A8916D5-A538-DE42-BA57-488266906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850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–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measurement — 1:1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tag — 1:N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field name —  1:N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field name to a field value — 1:N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timestamp — 1:N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name,timestamp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value — 1:1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CE8EDF6-C528-5343-A011-76C65F6C0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9393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get dirty!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6E1B1B-66E2-9945-A270-8E99C8105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8E04718-75DF-0A4B-9C0B-058348482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9411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6E71E59-080A-0440-8AD3-99D2C9E24AF3}"/>
              </a:ext>
            </a:extLst>
          </p:cNvPr>
          <p:cNvSpPr txBox="1">
            <a:spLocks/>
          </p:cNvSpPr>
          <p:nvPr/>
        </p:nvSpPr>
        <p:spPr>
          <a:xfrm>
            <a:off x="463540" y="1230717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Sensors observe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(C°)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relative humidity (%)</a:t>
            </a: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two ovens</a:t>
            </a:r>
          </a:p>
          <a:p>
            <a:pPr marL="95250" indent="0">
              <a:buFont typeface="Arial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Goals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Line protocol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First 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0447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4583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3389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0823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49335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29026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Use Case: Continuous Linear Pizza Oven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6590-7AE7-9F4E-BAFF-095B1F1EF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67070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66889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66241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6C1F8-2BBB-1A48-B9AE-3E78F7F534B4}"/>
              </a:ext>
            </a:extLst>
          </p:cNvPr>
          <p:cNvSpPr/>
          <p:nvPr/>
        </p:nvSpPr>
        <p:spPr>
          <a:xfrm>
            <a:off x="5103628" y="2668772"/>
            <a:ext cx="180753" cy="202019"/>
          </a:xfrm>
          <a:custGeom>
            <a:avLst/>
            <a:gdLst>
              <a:gd name="connsiteX0" fmla="*/ 170121 w 180753"/>
              <a:gd name="connsiteY0" fmla="*/ 0 h 202019"/>
              <a:gd name="connsiteX1" fmla="*/ 180753 w 180753"/>
              <a:gd name="connsiteY1" fmla="*/ 202019 h 202019"/>
              <a:gd name="connsiteX2" fmla="*/ 0 w 180753"/>
              <a:gd name="connsiteY2" fmla="*/ 191386 h 202019"/>
              <a:gd name="connsiteX3" fmla="*/ 53163 w 180753"/>
              <a:gd name="connsiteY3" fmla="*/ 0 h 202019"/>
              <a:gd name="connsiteX4" fmla="*/ 170121 w 180753"/>
              <a:gd name="connsiteY4" fmla="*/ 0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53" h="202019">
                <a:moveTo>
                  <a:pt x="170121" y="0"/>
                </a:moveTo>
                <a:lnTo>
                  <a:pt x="180753" y="202019"/>
                </a:lnTo>
                <a:lnTo>
                  <a:pt x="0" y="191386"/>
                </a:lnTo>
                <a:lnTo>
                  <a:pt x="53163" y="0"/>
                </a:lnTo>
                <a:lnTo>
                  <a:pt x="170121" y="0"/>
                </a:lnTo>
                <a:close/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39528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57107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2888342" y="-1005725"/>
            <a:ext cx="4800339" cy="7005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62CB24-7F07-3B41-B4FD-D66688E91270}"/>
              </a:ext>
            </a:extLst>
          </p:cNvPr>
          <p:cNvSpPr/>
          <p:nvPr/>
        </p:nvSpPr>
        <p:spPr>
          <a:xfrm>
            <a:off x="5511760" y="4437489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cooking area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9EA0B-5C28-814D-A4D4-88E9814B9362}"/>
              </a:ext>
            </a:extLst>
          </p:cNvPr>
          <p:cNvSpPr/>
          <p:nvPr/>
        </p:nvSpPr>
        <p:spPr>
          <a:xfrm>
            <a:off x="6758104" y="3886399"/>
            <a:ext cx="2084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mozzarella melting area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FABE47D-F040-CB4A-9EDD-88F297A76C54}"/>
              </a:ext>
            </a:extLst>
          </p:cNvPr>
          <p:cNvSpPr/>
          <p:nvPr/>
        </p:nvSpPr>
        <p:spPr>
          <a:xfrm>
            <a:off x="6138041" y="3783724"/>
            <a:ext cx="1156138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138" h="592573">
                <a:moveTo>
                  <a:pt x="1156138" y="430924"/>
                </a:moveTo>
                <a:cubicBezTo>
                  <a:pt x="859221" y="410779"/>
                  <a:pt x="562304" y="390635"/>
                  <a:pt x="493987" y="409904"/>
                </a:cubicBezTo>
                <a:cubicBezTo>
                  <a:pt x="425670" y="429173"/>
                  <a:pt x="774263" y="523766"/>
                  <a:pt x="746235" y="546538"/>
                </a:cubicBezTo>
                <a:cubicBezTo>
                  <a:pt x="718207" y="569310"/>
                  <a:pt x="450193" y="637628"/>
                  <a:pt x="325821" y="546538"/>
                </a:cubicBezTo>
                <a:cubicBezTo>
                  <a:pt x="201448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59F909B-838E-1941-8C80-D23ED325060A}"/>
              </a:ext>
            </a:extLst>
          </p:cNvPr>
          <p:cNvSpPr/>
          <p:nvPr/>
        </p:nvSpPr>
        <p:spPr>
          <a:xfrm>
            <a:off x="4682969" y="4322570"/>
            <a:ext cx="1555531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  <a:gd name="connsiteX0" fmla="*/ 1555531 w 1555531"/>
              <a:gd name="connsiteY0" fmla="*/ 430924 h 592573"/>
              <a:gd name="connsiteX1" fmla="*/ 893380 w 1555531"/>
              <a:gd name="connsiteY1" fmla="*/ 409904 h 592573"/>
              <a:gd name="connsiteX2" fmla="*/ 1145628 w 1555531"/>
              <a:gd name="connsiteY2" fmla="*/ 546538 h 592573"/>
              <a:gd name="connsiteX3" fmla="*/ 725214 w 1555531"/>
              <a:gd name="connsiteY3" fmla="*/ 546538 h 592573"/>
              <a:gd name="connsiteX4" fmla="*/ 0 w 1555531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531" h="592573">
                <a:moveTo>
                  <a:pt x="1555531" y="430924"/>
                </a:moveTo>
                <a:cubicBezTo>
                  <a:pt x="1258614" y="410779"/>
                  <a:pt x="961697" y="390635"/>
                  <a:pt x="893380" y="409904"/>
                </a:cubicBezTo>
                <a:cubicBezTo>
                  <a:pt x="825063" y="429173"/>
                  <a:pt x="1173656" y="523766"/>
                  <a:pt x="1145628" y="546538"/>
                </a:cubicBezTo>
                <a:cubicBezTo>
                  <a:pt x="1117600" y="569310"/>
                  <a:pt x="916152" y="637628"/>
                  <a:pt x="725214" y="546538"/>
                </a:cubicBezTo>
                <a:cubicBezTo>
                  <a:pt x="534276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2E0AF301-C348-1443-8B32-5FC10E8C1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3173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the following data representing the temperature and the humidity observations, from both sensors, over time.</a:t>
            </a: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71FDF-8F3E-324E-B17F-41014C22F164}"/>
              </a:ext>
            </a:extLst>
          </p:cNvPr>
          <p:cNvGraphicFramePr>
            <a:graphicFrameLocks noGrp="1"/>
          </p:cNvGraphicFramePr>
          <p:nvPr/>
        </p:nvGraphicFramePr>
        <p:xfrm>
          <a:off x="567267" y="2256367"/>
          <a:ext cx="7899400" cy="2129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349479868"/>
                    </a:ext>
                  </a:extLst>
                </a:gridCol>
                <a:gridCol w="1278467">
                  <a:extLst>
                    <a:ext uri="{9D8B030D-6E8A-4147-A177-3AD203B41FA5}">
                      <a16:colId xmlns:a16="http://schemas.microsoft.com/office/drawing/2014/main" val="4279065523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969583680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val="288851003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3517392998"/>
                    </a:ext>
                  </a:extLst>
                </a:gridCol>
              </a:tblGrid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humidity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ts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381429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1569888000000000000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10691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1569888015000000000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79537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1569888060000000000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34960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1569888075000000000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817041"/>
                  </a:ext>
                </a:extLst>
              </a:tr>
            </a:tbl>
          </a:graphicData>
        </a:graphic>
      </p:graphicFrame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7BD46F4-76D0-6E4E-ADFB-FCE811F3D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9948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AA05F-76BB-4946-BDA7-80AA05543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00"/>
          <a:stretch/>
        </p:blipFill>
        <p:spPr>
          <a:xfrm rot="16200000">
            <a:off x="2025891" y="-246300"/>
            <a:ext cx="3025211" cy="614991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9AB5920-79DB-394C-8BBA-7C9F80862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1659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176603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Run you first query</a:t>
            </a:r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from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bucket</a:t>
            </a:r>
            <a:r>
              <a:rPr lang="it-IT" sz="1800" dirty="0">
                <a:latin typeface="Consolas" panose="020B0609020204030204" pitchFamily="49" charset="0"/>
              </a:rPr>
              <a:t>: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training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range</a:t>
            </a:r>
            <a:r>
              <a:rPr lang="it-IT" sz="1800" dirty="0">
                <a:latin typeface="Consolas" panose="020B0609020204030204" pitchFamily="49" charset="0"/>
              </a:rPr>
              <a:t>(start: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2019-10-01T00:00:00Z</a:t>
            </a:r>
            <a:r>
              <a:rPr lang="it-IT" sz="1800" dirty="0">
                <a:latin typeface="Consolas" panose="020B0609020204030204" pitchFamily="49" charset="0"/>
              </a:rPr>
              <a:t>, stop: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2019-10-01T00:05:00Z)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measurement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iot-oven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field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temperature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r.sensor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S2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value</a:t>
            </a:r>
            <a:r>
              <a:rPr lang="it-IT" sz="1800">
                <a:latin typeface="Consolas" panose="020B0609020204030204" pitchFamily="49" charset="0"/>
              </a:rPr>
              <a:t> &gt;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100</a:t>
            </a:r>
            <a:r>
              <a:rPr lang="it-IT" sz="1800" dirty="0">
                <a:latin typeface="Consolas" panose="020B0609020204030204" pitchFamily="49" charset="0"/>
              </a:rPr>
              <a:t>) </a:t>
            </a:r>
            <a:endParaRPr lang="it-IT" sz="1800" dirty="0"/>
          </a:p>
          <a:p>
            <a:pPr marL="95250" indent="0">
              <a:buNone/>
            </a:pPr>
            <a:endParaRPr lang="en-GB" sz="2000" dirty="0"/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E8CE280-5B38-0943-BD00-232FB32D5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3007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names, tag values, field names,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can you order them?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(much more than)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(around the same) </a:t>
            </a:r>
          </a:p>
          <a:p>
            <a:pPr marL="1143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e.g., field values &gt;&gt; field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1602E32-BA08-F44A-A182-9A65FD13C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402323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names, tag values, field names,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can you order them?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(much more than)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(around the same)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&gt;&gt; field values &gt;&gt; tag values &gt;&gt; field names ~ tag names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2FDF84B-4E28-DE4B-BECC-5E5A5EA09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04777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Ingestion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F497D6D-CECE-F247-84A5-E08BCF05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8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62847-D22A-7D4A-A67E-9C4004CC1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0B5F97A-B31C-5249-A55C-8578547B7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68127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ingested?</a:t>
            </a:r>
          </a:p>
        </p:txBody>
      </p:sp>
    </p:spTree>
    <p:extLst>
      <p:ext uri="{BB962C8B-B14F-4D97-AF65-F5344CB8AC3E}">
        <p14:creationId xmlns:p14="http://schemas.microsoft.com/office/powerpoint/2010/main" val="52745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84086-2090-2A41-B031-9A98B83514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Conceptual vs. logical vs. physical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FEB4-E18E-444A-B5C8-2F75FA6B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026" name="Picture 2" descr="Image result for conceptual logical physical view">
            <a:extLst>
              <a:ext uri="{FF2B5EF4-FFF2-40B4-BE49-F238E27FC236}">
                <a16:creationId xmlns:a16="http://schemas.microsoft.com/office/drawing/2014/main" id="{43EB6109-FF56-9C41-91F6-39126E98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41" y="1105786"/>
            <a:ext cx="3708350" cy="34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2CEDD-6D3A-8842-832B-9FB74A59D16E}"/>
              </a:ext>
            </a:extLst>
          </p:cNvPr>
          <p:cNvSpPr/>
          <p:nvPr/>
        </p:nvSpPr>
        <p:spPr>
          <a:xfrm rot="16200000">
            <a:off x="4404975" y="2410587"/>
            <a:ext cx="42742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GB" sz="7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545F9F6-5CDC-0C4F-BE0B-F06814624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7425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Conceptual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4BDE163-EDB1-B34D-B81E-F601E8CE4D70}"/>
              </a:ext>
            </a:extLst>
          </p:cNvPr>
          <p:cNvSpPr/>
          <p:nvPr/>
        </p:nvSpPr>
        <p:spPr>
          <a:xfrm>
            <a:off x="5640730" y="1599015"/>
            <a:ext cx="914324" cy="1048998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start from the anatomy of a Time-Series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18C68-149A-8849-A062-4A1D3941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AE9D12F-90E7-E84F-84F0-450969CF3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2374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5103</TotalTime>
  <Words>1890</Words>
  <Application>Microsoft Macintosh PowerPoint</Application>
  <PresentationFormat>On-screen Show (16:9)</PresentationFormat>
  <Paragraphs>319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Rubik</vt:lpstr>
      <vt:lpstr>Calibri Light</vt:lpstr>
      <vt:lpstr>Helvetica Neue Light</vt:lpstr>
      <vt:lpstr>Calibri</vt:lpstr>
      <vt:lpstr>Merriweather Sans</vt:lpstr>
      <vt:lpstr>Rubik Medium</vt:lpstr>
      <vt:lpstr>Courier</vt:lpstr>
      <vt:lpstr>Helvetica Neue</vt:lpstr>
      <vt:lpstr>Courier New</vt:lpstr>
      <vt:lpstr>Arial</vt:lpstr>
      <vt:lpstr>Consolas</vt:lpstr>
      <vt:lpstr>1_Office Theme</vt:lpstr>
      <vt:lpstr>1_InfluxDays Template</vt:lpstr>
      <vt:lpstr>Data Ingestion</vt:lpstr>
      <vt:lpstr>Introduction</vt:lpstr>
      <vt:lpstr>Data Lifecycle</vt:lpstr>
      <vt:lpstr>Data Lifecycle</vt:lpstr>
      <vt:lpstr>Data Lifecycle</vt:lpstr>
      <vt:lpstr>How is data ingested?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How is data ingested? Physical View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So, the line protocol representations of two metrics are …</vt:lpstr>
      <vt:lpstr>How is data  automatically  ingested?</vt:lpstr>
      <vt:lpstr>Telegraf</vt:lpstr>
      <vt:lpstr>Positioning Telegraf in the ingestion pipeline</vt:lpstr>
      <vt:lpstr>Quiz</vt:lpstr>
      <vt:lpstr>Quiz answers</vt:lpstr>
      <vt:lpstr>Let’s get dirty!</vt:lpstr>
      <vt:lpstr>Use Case: Continuous Linear Pizza Oven</vt:lpstr>
      <vt:lpstr>Task 1</vt:lpstr>
      <vt:lpstr>Task 2</vt:lpstr>
      <vt:lpstr>Quiz</vt:lpstr>
      <vt:lpstr>Quiz answers</vt:lpstr>
      <vt:lpstr>Data Ingestion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153</cp:revision>
  <dcterms:modified xsi:type="dcterms:W3CDTF">2020-09-08T11:54:52Z</dcterms:modified>
</cp:coreProperties>
</file>